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1"/>
  </p:sldMasterIdLst>
  <p:notesMasterIdLst>
    <p:notesMasterId r:id="rId11"/>
  </p:notesMasterIdLst>
  <p:sldIdLst>
    <p:sldId id="256" r:id="rId2"/>
    <p:sldId id="262" r:id="rId3"/>
    <p:sldId id="260" r:id="rId4"/>
    <p:sldId id="257" r:id="rId5"/>
    <p:sldId id="258" r:id="rId6"/>
    <p:sldId id="266" r:id="rId7"/>
    <p:sldId id="268" r:id="rId8"/>
    <p:sldId id="269" r:id="rId9"/>
    <p:sldId id="265" r:id="rId10"/>
  </p:sldIdLst>
  <p:sldSz cx="9144000" cy="6858000" type="screen4x3"/>
  <p:notesSz cx="6784975" cy="9929813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 autoAdjust="0"/>
    <p:restoredTop sz="94665" autoAdjust="0"/>
  </p:normalViewPr>
  <p:slideViewPr>
    <p:cSldViewPr>
      <p:cViewPr varScale="1">
        <p:scale>
          <a:sx n="87" d="100"/>
          <a:sy n="87" d="100"/>
        </p:scale>
        <p:origin x="10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ocuments\stojimai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Admin\Desktop\ABITURIENTAI2019_2020\Knyga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dmin\Desktop\ABITURIENTAI2019_2020\Knyga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dmin\Desktop\ABITURIENTAI2019_2020\Knyga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dmin\Desktop\ABITURIENTAI2019_2020\Knyga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dmin\Desktop\ABITURIENTAI2019_2020\Knyga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ocuments\stojimai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Admin\Desktop\ABITURIENTAI2019_2020\Knyga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dmin\Desktop\ABITURIENTAI2019_2020\Knyga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Admin\Desktop\ABITURIENTAI2019_2020\Knyg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287040"/>
        <c:axId val="264567560"/>
      </c:barChart>
      <c:catAx>
        <c:axId val="26428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lt-LT"/>
          </a:p>
        </c:txPr>
        <c:crossAx val="264567560"/>
        <c:crosses val="autoZero"/>
        <c:auto val="1"/>
        <c:lblAlgn val="ctr"/>
        <c:lblOffset val="100"/>
        <c:noMultiLvlLbl val="0"/>
      </c:catAx>
      <c:valAx>
        <c:axId val="264567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287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28333333333333344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21F-49ED-A01B-C50AE8E8935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833333333333334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1F-49ED-A01B-C50AE8E8935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805555555555556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21F-49ED-A01B-C50AE8E8935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mokyklos!$A$29:$A$31</c:f>
              <c:strCache>
                <c:ptCount val="3"/>
                <c:pt idx="0">
                  <c:v>Vakarų Londono u-tas</c:v>
                </c:pt>
                <c:pt idx="1">
                  <c:v>Mančesterio u-tas</c:v>
                </c:pt>
                <c:pt idx="2">
                  <c:v>Koventrio u-tas</c:v>
                </c:pt>
              </c:strCache>
            </c:strRef>
          </c:cat>
          <c:val>
            <c:numRef>
              <c:f>mokyklos!$B$29:$B$31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1F-49ED-A01B-C50AE8E89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843280"/>
        <c:axId val="265585344"/>
        <c:axId val="0"/>
      </c:bar3DChart>
      <c:catAx>
        <c:axId val="31684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65585344"/>
        <c:crosses val="autoZero"/>
        <c:auto val="1"/>
        <c:lblAlgn val="ctr"/>
        <c:lblOffset val="100"/>
        <c:noMultiLvlLbl val="0"/>
      </c:catAx>
      <c:valAx>
        <c:axId val="265585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684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mokyklos!$N$4:$N$13</c:f>
              <c:strCache>
                <c:ptCount val="10"/>
                <c:pt idx="0">
                  <c:v>VU</c:v>
                </c:pt>
                <c:pt idx="1">
                  <c:v>KTU</c:v>
                </c:pt>
                <c:pt idx="2">
                  <c:v>KK</c:v>
                </c:pt>
                <c:pt idx="3">
                  <c:v>Soc. mokslų kolegija</c:v>
                </c:pt>
                <c:pt idx="4">
                  <c:v>VDU</c:v>
                </c:pt>
                <c:pt idx="5">
                  <c:v>VGTU</c:v>
                </c:pt>
                <c:pt idx="6">
                  <c:v>Kėdainių PRC</c:v>
                </c:pt>
                <c:pt idx="7">
                  <c:v>VK</c:v>
                </c:pt>
                <c:pt idx="8">
                  <c:v>LSMU</c:v>
                </c:pt>
                <c:pt idx="9">
                  <c:v>ISM</c:v>
                </c:pt>
              </c:strCache>
            </c:strRef>
          </c:cat>
          <c:val>
            <c:numRef>
              <c:f>mokyklos!$O$4:$O$13</c:f>
              <c:numCache>
                <c:formatCode>General</c:formatCode>
                <c:ptCount val="10"/>
                <c:pt idx="0">
                  <c:v>18</c:v>
                </c:pt>
                <c:pt idx="1">
                  <c:v>17</c:v>
                </c:pt>
                <c:pt idx="2">
                  <c:v>13</c:v>
                </c:pt>
                <c:pt idx="3">
                  <c:v>11</c:v>
                </c:pt>
                <c:pt idx="4">
                  <c:v>9</c:v>
                </c:pt>
                <c:pt idx="5">
                  <c:v>9</c:v>
                </c:pt>
                <c:pt idx="6">
                  <c:v>6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96-4CAF-B240-546ACEBC16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62402360"/>
        <c:axId val="262403144"/>
      </c:barChart>
      <c:catAx>
        <c:axId val="262402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62403144"/>
        <c:crosses val="autoZero"/>
        <c:auto val="1"/>
        <c:lblAlgn val="ctr"/>
        <c:lblOffset val="100"/>
        <c:noMultiLvlLbl val="0"/>
      </c:catAx>
      <c:valAx>
        <c:axId val="262403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6240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mokyklos!$N$14:$N$26</c:f>
              <c:strCache>
                <c:ptCount val="13"/>
                <c:pt idx="0">
                  <c:v>KTPMC</c:v>
                </c:pt>
                <c:pt idx="1">
                  <c:v>Vilniaus teh. Ir diz. kolegija</c:v>
                </c:pt>
                <c:pt idx="2">
                  <c:v>Vakarų Londono u-tas</c:v>
                </c:pt>
                <c:pt idx="3">
                  <c:v>Mančesterio u-tas</c:v>
                </c:pt>
                <c:pt idx="4">
                  <c:v>Koventrio u-tas</c:v>
                </c:pt>
                <c:pt idx="5">
                  <c:v>VDA</c:v>
                </c:pt>
                <c:pt idx="6">
                  <c:v>Karaliaus Mindaugo prof. m-kla</c:v>
                </c:pt>
                <c:pt idx="7">
                  <c:v>Automech. ir verslo m-kla</c:v>
                </c:pt>
                <c:pt idx="8">
                  <c:v>Kauno taikom. dailės m-kla</c:v>
                </c:pt>
                <c:pt idx="9">
                  <c:v>Vilniaus PRC</c:v>
                </c:pt>
                <c:pt idx="10">
                  <c:v>LSU</c:v>
                </c:pt>
                <c:pt idx="11">
                  <c:v>Nėra duomenų</c:v>
                </c:pt>
                <c:pt idx="12">
                  <c:v>Tarnauja Lietuvos kariuomenėje</c:v>
                </c:pt>
              </c:strCache>
            </c:strRef>
          </c:cat>
          <c:val>
            <c:numRef>
              <c:f>mokyklos!$O$14:$O$26</c:f>
              <c:numCache>
                <c:formatCode>General</c:formatCode>
                <c:ptCount val="13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10</c:v>
                </c:pt>
                <c:pt idx="1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DC-4BE7-84ED-7216578D8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2405104"/>
        <c:axId val="262403536"/>
      </c:barChart>
      <c:catAx>
        <c:axId val="26240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62403536"/>
        <c:crosses val="autoZero"/>
        <c:auto val="1"/>
        <c:lblAlgn val="ctr"/>
        <c:lblOffset val="100"/>
        <c:noMultiLvlLbl val="0"/>
      </c:catAx>
      <c:valAx>
        <c:axId val="26240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6240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736367564597453E-2"/>
          <c:y val="1.8663667041619796E-2"/>
          <c:w val="0.93726363243540256"/>
          <c:h val="0.6032236293044014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'studijų kryptys'!$M$4:$M$11</c:f>
              <c:strCache>
                <c:ptCount val="8"/>
                <c:pt idx="0">
                  <c:v>Inžinerija</c:v>
                </c:pt>
                <c:pt idx="1">
                  <c:v>Medicina</c:v>
                </c:pt>
                <c:pt idx="2">
                  <c:v>Nėra duomenų</c:v>
                </c:pt>
                <c:pt idx="3">
                  <c:v>Logistika</c:v>
                </c:pt>
                <c:pt idx="4">
                  <c:v>Informacinės sistemos</c:v>
                </c:pt>
                <c:pt idx="5">
                  <c:v>Kosmetologija</c:v>
                </c:pt>
                <c:pt idx="6">
                  <c:v>Ekonomika</c:v>
                </c:pt>
                <c:pt idx="7">
                  <c:v>Verslas</c:v>
                </c:pt>
              </c:strCache>
            </c:strRef>
          </c:cat>
          <c:val>
            <c:numRef>
              <c:f>'studijų kryptys'!$N$4:$N$11</c:f>
              <c:numCache>
                <c:formatCode>General</c:formatCode>
                <c:ptCount val="8"/>
                <c:pt idx="0">
                  <c:v>14</c:v>
                </c:pt>
                <c:pt idx="1">
                  <c:v>11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D3-48B1-8ACE-71E6D31A4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840536"/>
        <c:axId val="316843672"/>
        <c:axId val="0"/>
      </c:bar3DChart>
      <c:catAx>
        <c:axId val="31684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6843672"/>
        <c:crosses val="autoZero"/>
        <c:auto val="1"/>
        <c:lblAlgn val="ctr"/>
        <c:lblOffset val="100"/>
        <c:noMultiLvlLbl val="0"/>
      </c:catAx>
      <c:valAx>
        <c:axId val="31684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6840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'studijų kryptys'!$M$12:$M$20</c:f>
              <c:strCache>
                <c:ptCount val="9"/>
                <c:pt idx="0">
                  <c:v>Teisė</c:v>
                </c:pt>
                <c:pt idx="1">
                  <c:v>Pedagogika</c:v>
                </c:pt>
                <c:pt idx="2">
                  <c:v>Komunikacija</c:v>
                </c:pt>
                <c:pt idx="3">
                  <c:v>Mechanikas</c:v>
                </c:pt>
                <c:pt idx="4">
                  <c:v>Dizainas</c:v>
                </c:pt>
                <c:pt idx="5">
                  <c:v>Psichologija</c:v>
                </c:pt>
                <c:pt idx="6">
                  <c:v>Vadyba</c:v>
                </c:pt>
                <c:pt idx="7">
                  <c:v>Veterinarinė medicina</c:v>
                </c:pt>
                <c:pt idx="8">
                  <c:v>Finansai</c:v>
                </c:pt>
              </c:strCache>
            </c:strRef>
          </c:cat>
          <c:val>
            <c:numRef>
              <c:f>'studijų kryptys'!$N$12:$N$20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E6-4AE9-B2F6-6CBF1EBA5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840928"/>
        <c:axId val="316847984"/>
        <c:axId val="0"/>
      </c:bar3DChart>
      <c:catAx>
        <c:axId val="3168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6847984"/>
        <c:crosses val="autoZero"/>
        <c:auto val="1"/>
        <c:lblAlgn val="ctr"/>
        <c:lblOffset val="100"/>
        <c:noMultiLvlLbl val="0"/>
      </c:catAx>
      <c:valAx>
        <c:axId val="31684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684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844064"/>
        <c:axId val="316846808"/>
      </c:barChart>
      <c:catAx>
        <c:axId val="31684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lt-LT"/>
          </a:p>
        </c:txPr>
        <c:crossAx val="316846808"/>
        <c:crosses val="autoZero"/>
        <c:auto val="1"/>
        <c:lblAlgn val="ctr"/>
        <c:lblOffset val="100"/>
        <c:noMultiLvlLbl val="0"/>
      </c:catAx>
      <c:valAx>
        <c:axId val="316846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68440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'studijų kryptys'!$M$21:$M$29</c:f>
              <c:strCache>
                <c:ptCount val="9"/>
                <c:pt idx="0">
                  <c:v>Biologija</c:v>
                </c:pt>
                <c:pt idx="1">
                  <c:v>Socialinis darbas</c:v>
                </c:pt>
                <c:pt idx="2">
                  <c:v>Pramogų industrijos</c:v>
                </c:pt>
                <c:pt idx="3">
                  <c:v>Tarnauja Lietuvos kariuomenėje</c:v>
                </c:pt>
                <c:pt idx="4">
                  <c:v>Radiologija</c:v>
                </c:pt>
                <c:pt idx="5">
                  <c:v>Filologija</c:v>
                </c:pt>
                <c:pt idx="6">
                  <c:v>Mados industrija</c:v>
                </c:pt>
                <c:pt idx="7">
                  <c:v>Fizika</c:v>
                </c:pt>
                <c:pt idx="8">
                  <c:v>Elektr. ir telekomun. technologijos</c:v>
                </c:pt>
              </c:strCache>
            </c:strRef>
          </c:cat>
          <c:val>
            <c:numRef>
              <c:f>'studijų kryptys'!$N$21:$N$29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37-4BEF-9196-899D8B507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846416"/>
        <c:axId val="316841320"/>
        <c:axId val="0"/>
      </c:bar3DChart>
      <c:catAx>
        <c:axId val="31684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6841320"/>
        <c:crosses val="autoZero"/>
        <c:auto val="1"/>
        <c:lblAlgn val="ctr"/>
        <c:lblOffset val="100"/>
        <c:noMultiLvlLbl val="0"/>
      </c:catAx>
      <c:valAx>
        <c:axId val="316841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684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'studijų kryptys'!$M$30:$M$38</c:f>
              <c:strCache>
                <c:ptCount val="9"/>
                <c:pt idx="0">
                  <c:v>Automatika</c:v>
                </c:pt>
                <c:pt idx="1">
                  <c:v>Rinkodara</c:v>
                </c:pt>
                <c:pt idx="2">
                  <c:v>Aplinkosauga</c:v>
                </c:pt>
                <c:pt idx="3">
                  <c:v>Meno ir pramogų industrijos</c:v>
                </c:pt>
                <c:pt idx="4">
                  <c:v>Kriminologija</c:v>
                </c:pt>
                <c:pt idx="5">
                  <c:v>Kineziterapija</c:v>
                </c:pt>
                <c:pt idx="6">
                  <c:v>Skrydžių valdymas</c:v>
                </c:pt>
                <c:pt idx="7">
                  <c:v>Leidyba ir reklama</c:v>
                </c:pt>
                <c:pt idx="8">
                  <c:v>Istorija</c:v>
                </c:pt>
              </c:strCache>
            </c:strRef>
          </c:cat>
          <c:val>
            <c:numRef>
              <c:f>'studijų kryptys'!$N$30:$N$38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22-4D17-B02B-C60142209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845632"/>
        <c:axId val="316844456"/>
        <c:axId val="0"/>
      </c:bar3DChart>
      <c:catAx>
        <c:axId val="3168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6844456"/>
        <c:crosses val="autoZero"/>
        <c:auto val="1"/>
        <c:lblAlgn val="ctr"/>
        <c:lblOffset val="100"/>
        <c:noMultiLvlLbl val="0"/>
      </c:catAx>
      <c:valAx>
        <c:axId val="31684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684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'studijų kryptys'!$M$39:$M$45</c:f>
              <c:strCache>
                <c:ptCount val="7"/>
                <c:pt idx="0">
                  <c:v>Biotechnologijos</c:v>
                </c:pt>
                <c:pt idx="1">
                  <c:v>Architektūra</c:v>
                </c:pt>
                <c:pt idx="2">
                  <c:v>Agronomija</c:v>
                </c:pt>
                <c:pt idx="3">
                  <c:v>Autoelektrikas</c:v>
                </c:pt>
                <c:pt idx="4">
                  <c:v>Administravimas</c:v>
                </c:pt>
                <c:pt idx="5">
                  <c:v>Masažas</c:v>
                </c:pt>
                <c:pt idx="6">
                  <c:v>Laisvalaikio sportas</c:v>
                </c:pt>
              </c:strCache>
            </c:strRef>
          </c:cat>
          <c:val>
            <c:numRef>
              <c:f>'studijų kryptys'!$N$39:$N$45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8E-4594-9472-B8A2FFC9F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846024"/>
        <c:axId val="316842496"/>
        <c:axId val="0"/>
      </c:bar3DChart>
      <c:catAx>
        <c:axId val="31684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6842496"/>
        <c:crosses val="autoZero"/>
        <c:auto val="1"/>
        <c:lblAlgn val="ctr"/>
        <c:lblOffset val="100"/>
        <c:noMultiLvlLbl val="0"/>
      </c:catAx>
      <c:valAx>
        <c:axId val="31684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1684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141BF5-C14C-430F-BC97-D01FF514AE5D}" type="datetimeFigureOut">
              <a:rPr lang="lt-LT"/>
              <a:pPr>
                <a:defRPr/>
              </a:pPr>
              <a:t>2020-10-14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 smtClean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7863" y="4716463"/>
            <a:ext cx="5429250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noProof="0" smtClean="0"/>
              <a:t>Spustelėję redag. ruoš. teksto stilių</a:t>
            </a:r>
          </a:p>
          <a:p>
            <a:pPr lvl="1"/>
            <a:r>
              <a:rPr lang="lt-LT" noProof="0" smtClean="0"/>
              <a:t>Antras lygmuo</a:t>
            </a:r>
          </a:p>
          <a:p>
            <a:pPr lvl="2"/>
            <a:r>
              <a:rPr lang="lt-LT" noProof="0" smtClean="0"/>
              <a:t>Trečias lygmuo</a:t>
            </a:r>
          </a:p>
          <a:p>
            <a:pPr lvl="3"/>
            <a:r>
              <a:rPr lang="lt-LT" noProof="0" smtClean="0"/>
              <a:t>Ketvirtas lygmuo</a:t>
            </a:r>
          </a:p>
          <a:p>
            <a:pPr lvl="4"/>
            <a:r>
              <a:rPr lang="lt-LT" noProof="0" smtClean="0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43338" y="9431338"/>
            <a:ext cx="29400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67E9AC-F722-43C2-9118-433214643F74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039082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lt-LT" smtClean="0"/>
          </a:p>
        </p:txBody>
      </p:sp>
      <p:sp>
        <p:nvSpPr>
          <p:cNvPr id="25604" name="Skaidrės numerio vietos rezervavimo ženkla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55FD4A-6319-442E-AEFD-A9429D521BFC}" type="slidenum">
              <a:rPr lang="lt-LT" altLang="lt-LT" smtClean="0"/>
              <a:pPr/>
              <a:t>9</a:t>
            </a:fld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220787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4D7D-CBED-4213-8317-AF0DD8401C6B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60035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84F7-3834-462C-93E3-3EBB00AB3BAD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91398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3C18-309B-4010-B2CC-15915B07076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98944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lt-LT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lt-LT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9B68-9EB3-4942-AB4B-1A342D1AE37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37731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CCAD-4A4E-47CE-811A-2A2FF57B4A3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49384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lt-LT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lt-LT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DB3EB-37B8-40DC-A41B-A0D6E8DC78ED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13826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6468-C2FB-48D6-9A15-9067299C60D4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066612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3FC2-C22B-472D-944C-0DCF45373E80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37835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DA44-82E2-438A-9248-0E55C8AF667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63762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9A955-EAF2-4DBB-B27B-642E1324B148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71432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8CDD-CE12-48B0-89C4-5AA7C916532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63894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F93D-B538-4B93-9DDF-CF39B9639E9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778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8B1A-3B35-4AD0-8C7B-8B9D82DD167F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42055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7B2EA-511D-421C-8003-C98EF46586C4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8505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A4DD-82A6-4FF1-AC32-A147CECE866D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38805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BCE9-A978-4CCB-A81B-E2343AA5E27D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23724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D0D2-0937-44BC-BC4A-2AD31503FF1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06222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pavad. stilių</a:t>
            </a:r>
            <a:endParaRPr lang="en-US" altLang="lt-LT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Redaguoti šablono teksto stilius</a:t>
            </a:r>
          </a:p>
          <a:p>
            <a:pPr lvl="1"/>
            <a:r>
              <a:rPr lang="lt-LT" altLang="lt-LT" smtClean="0"/>
              <a:t>Antras lygis</a:t>
            </a:r>
          </a:p>
          <a:p>
            <a:pPr lvl="2"/>
            <a:r>
              <a:rPr lang="lt-LT" altLang="lt-LT" smtClean="0"/>
              <a:t>Trečias lygis</a:t>
            </a:r>
          </a:p>
          <a:p>
            <a:pPr lvl="3"/>
            <a:r>
              <a:rPr lang="lt-LT" altLang="lt-LT" smtClean="0"/>
              <a:t>Ketvirtas lygis</a:t>
            </a:r>
          </a:p>
          <a:p>
            <a:pPr lvl="4"/>
            <a:r>
              <a:rPr lang="lt-LT" altLang="lt-LT" smtClean="0"/>
              <a:t>Penktas lygis</a:t>
            </a:r>
            <a:endParaRPr lang="en-US" alt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B39B38B-CA1A-488D-B139-B6B3A9F2892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04" r:id="rId7"/>
    <p:sldLayoutId id="2147484314" r:id="rId8"/>
    <p:sldLayoutId id="2147484305" r:id="rId9"/>
    <p:sldLayoutId id="2147484306" r:id="rId10"/>
    <p:sldLayoutId id="2147484315" r:id="rId11"/>
    <p:sldLayoutId id="2147484316" r:id="rId12"/>
    <p:sldLayoutId id="2147484307" r:id="rId13"/>
    <p:sldLayoutId id="2147484317" r:id="rId14"/>
    <p:sldLayoutId id="2147484318" r:id="rId15"/>
    <p:sldLayoutId id="2147484319" r:id="rId16"/>
    <p:sldLayoutId id="2147484320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1341438"/>
            <a:ext cx="5761037" cy="24479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STATISTINIAI DUOMENYS </a:t>
            </a:r>
            <a:br>
              <a:rPr lang="lt-LT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t-LT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APIE 20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lt-LT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9/2020 m.</a:t>
            </a:r>
            <a:br>
              <a:rPr lang="lt-LT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t-LT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ABITURIENTŲ TOLIMESNES STUDIJAS</a:t>
            </a:r>
            <a:r>
              <a:rPr lang="lt-L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t-L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49725"/>
            <a:ext cx="6400800" cy="554038"/>
          </a:xfrm>
        </p:spPr>
        <p:txBody>
          <a:bodyPr/>
          <a:lstStyle/>
          <a:p>
            <a:pPr eaLnBrk="1" hangingPunct="1"/>
            <a:r>
              <a:rPr lang="lt-LT" altLang="lt-LT" sz="1800" b="1" smtClean="0"/>
              <a:t>Parengė bibliotekininkė Rima Burbaitė-Virkutė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Gimnazistų pasirinktos aukštosios mokyklos, </a:t>
            </a:r>
            <a:br>
              <a:rPr lang="lt-L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lt-L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kolegijos (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lt-L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psl.)</a:t>
            </a: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a 3"/>
          <p:cNvGraphicFramePr>
            <a:graphicFrameLocks/>
          </p:cNvGraphicFramePr>
          <p:nvPr/>
        </p:nvGraphicFramePr>
        <p:xfrm>
          <a:off x="1176338" y="2708919"/>
          <a:ext cx="6799262" cy="322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2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Gimnazistų pasirinktos aukštosios mokyklos, </a:t>
            </a:r>
            <a:br>
              <a:rPr lang="lt-LT" sz="2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lt-LT" sz="2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kolegijos (</a:t>
            </a:r>
            <a:r>
              <a:rPr 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lt-LT" sz="2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psl.)</a:t>
            </a: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827584" y="2219326"/>
          <a:ext cx="7488832" cy="371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Studijų kryptys (1psl.)</a:t>
            </a: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74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Studijų </a:t>
            </a:r>
            <a:r>
              <a:rPr lang="lt-L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kryptys (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lt-L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psl.)</a:t>
            </a: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</p:nvPr>
        </p:nvGraphicFramePr>
        <p:xfrm>
          <a:off x="1176338" y="2219325"/>
          <a:ext cx="6799262" cy="3513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Studijų </a:t>
            </a:r>
            <a:r>
              <a:rPr lang="lt-L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kryptys (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lt-L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psl.)</a:t>
            </a:r>
          </a:p>
        </p:txBody>
      </p:sp>
      <p:graphicFrame>
        <p:nvGraphicFramePr>
          <p:cNvPr id="6" name="Diagrama 5"/>
          <p:cNvGraphicFramePr>
            <a:graphicFrameLocks/>
          </p:cNvGraphicFramePr>
          <p:nvPr/>
        </p:nvGraphicFramePr>
        <p:xfrm>
          <a:off x="539552" y="1772816"/>
          <a:ext cx="78488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a 3"/>
          <p:cNvGraphicFramePr>
            <a:graphicFrameLocks/>
          </p:cNvGraphicFramePr>
          <p:nvPr/>
        </p:nvGraphicFramePr>
        <p:xfrm>
          <a:off x="1176338" y="2420888"/>
          <a:ext cx="679926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Studijų </a:t>
            </a:r>
            <a:r>
              <a:rPr lang="lt-LT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kryptys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lt-L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psl.)</a:t>
            </a:r>
          </a:p>
        </p:txBody>
      </p:sp>
      <p:graphicFrame>
        <p:nvGraphicFramePr>
          <p:cNvPr id="5" name="Diagrama 4"/>
          <p:cNvGraphicFramePr>
            <a:graphicFrameLocks/>
          </p:cNvGraphicFramePr>
          <p:nvPr/>
        </p:nvGraphicFramePr>
        <p:xfrm>
          <a:off x="1331640" y="2636912"/>
          <a:ext cx="67687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Studijų kryptys </a:t>
            </a:r>
            <a:r>
              <a:rPr lang="lt-L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</a:t>
            </a:r>
            <a:r>
              <a:rPr lang="lt-LT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psl.)</a:t>
            </a:r>
            <a:endParaRPr lang="lt-LT" sz="2800" dirty="0"/>
          </a:p>
        </p:txBody>
      </p:sp>
      <p:graphicFrame>
        <p:nvGraphicFramePr>
          <p:cNvPr id="6" name="Diagrama 5"/>
          <p:cNvGraphicFramePr>
            <a:graphicFrameLocks/>
          </p:cNvGraphicFramePr>
          <p:nvPr/>
        </p:nvGraphicFramePr>
        <p:xfrm>
          <a:off x="1259632" y="2492896"/>
          <a:ext cx="66247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Studijos užsienyje 2019/2020 m.</a:t>
            </a:r>
          </a:p>
        </p:txBody>
      </p:sp>
      <p:graphicFrame>
        <p:nvGraphicFramePr>
          <p:cNvPr id="6" name="Diagrama 5"/>
          <p:cNvGraphicFramePr>
            <a:graphicFrameLocks/>
          </p:cNvGraphicFramePr>
          <p:nvPr/>
        </p:nvGraphicFramePr>
        <p:xfrm>
          <a:off x="1691680" y="2420888"/>
          <a:ext cx="5688632" cy="294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Overr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Overr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ppt/theme/themeOverride10.xml><?xml version="1.0" encoding="utf-8"?>
<a:themeOverride xmlns:a="http://schemas.openxmlformats.org/drawingml/2006/main">
  <a:clrScheme name="Gamtinė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Gamtinė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Gamtinė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Gamtinė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Gamtinė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Gamtinė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Gamtinė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Gamtinė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Gamtinė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Gamtinė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Gamtinė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Gamtinė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Gamtinė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Gamtinė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Gamtinė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Gamtinė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Gamtinė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Gamtinė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8.xml><?xml version="1.0" encoding="utf-8"?>
<a:themeOverride xmlns:a="http://schemas.openxmlformats.org/drawingml/2006/main">
  <a:clrScheme name="Gamtinė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Gamtinė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Gamtinė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9.xml><?xml version="1.0" encoding="utf-8"?>
<a:themeOverride xmlns:a="http://schemas.openxmlformats.org/drawingml/2006/main">
  <a:clrScheme name="Gamtinė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  <a:fontScheme name="Gamtinė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Gamtinė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875</TotalTime>
  <Words>49</Words>
  <Application>Microsoft Office PowerPoint</Application>
  <PresentationFormat>Demonstracija ekrane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Garamond</vt:lpstr>
      <vt:lpstr>Calibri</vt:lpstr>
      <vt:lpstr>Gamtinė</vt:lpstr>
      <vt:lpstr>STATISTINIAI DUOMENYS  APIE 2019/2020 m.  ABITURIENTŲ TOLIMESNES STUDIJAS </vt:lpstr>
      <vt:lpstr>Gimnazistų pasirinktos aukštosios mokyklos,  kolegijos (1 psl.)</vt:lpstr>
      <vt:lpstr>Gimnazistų pasirinktos aukštosios mokyklos,  kolegijos (2 psl.)</vt:lpstr>
      <vt:lpstr>Studijų kryptys (1psl.)</vt:lpstr>
      <vt:lpstr>Studijų kryptys (2psl.)</vt:lpstr>
      <vt:lpstr>Studijų kryptys (3psl.)</vt:lpstr>
      <vt:lpstr>Studijų kryptys 4 psl.)</vt:lpstr>
      <vt:lpstr>Studijų kryptys 5 psl.)</vt:lpstr>
      <vt:lpstr>Studijos užsienyje 2019/2020 m.</vt:lpstr>
    </vt:vector>
  </TitlesOfParts>
  <Company>Microsoft,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STATISTINIAI DUOMENYS  APIE 2010/2011m.  ABITURIENTŲ TOLIMESNES STUDIJAS</dc:title>
  <dc:creator>admin</dc:creator>
  <cp:lastModifiedBy>mokykla</cp:lastModifiedBy>
  <cp:revision>31</cp:revision>
  <dcterms:created xsi:type="dcterms:W3CDTF">2011-09-15T06:13:07Z</dcterms:created>
  <dcterms:modified xsi:type="dcterms:W3CDTF">2020-10-14T09:54:10Z</dcterms:modified>
</cp:coreProperties>
</file>